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9" r:id="rId4"/>
    <p:sldId id="258" r:id="rId5"/>
    <p:sldId id="260" r:id="rId6"/>
    <p:sldId id="310" r:id="rId7"/>
    <p:sldId id="311" r:id="rId8"/>
    <p:sldId id="312" r:id="rId9"/>
    <p:sldId id="261" r:id="rId10"/>
    <p:sldId id="308" r:id="rId11"/>
    <p:sldId id="309" r:id="rId12"/>
    <p:sldId id="274" r:id="rId13"/>
    <p:sldId id="298" r:id="rId14"/>
    <p:sldId id="264" r:id="rId15"/>
    <p:sldId id="292" r:id="rId16"/>
    <p:sldId id="299" r:id="rId17"/>
    <p:sldId id="265" r:id="rId18"/>
    <p:sldId id="291" r:id="rId19"/>
    <p:sldId id="300" r:id="rId20"/>
    <p:sldId id="266" r:id="rId21"/>
    <p:sldId id="301" r:id="rId22"/>
    <p:sldId id="267" r:id="rId23"/>
    <p:sldId id="302" r:id="rId24"/>
    <p:sldId id="268" r:id="rId25"/>
    <p:sldId id="269" r:id="rId26"/>
    <p:sldId id="303" r:id="rId27"/>
    <p:sldId id="305" r:id="rId28"/>
    <p:sldId id="271" r:id="rId29"/>
    <p:sldId id="290" r:id="rId30"/>
    <p:sldId id="313" r:id="rId31"/>
    <p:sldId id="304" r:id="rId32"/>
    <p:sldId id="273" r:id="rId33"/>
    <p:sldId id="315" r:id="rId34"/>
    <p:sldId id="283" r:id="rId35"/>
    <p:sldId id="275" r:id="rId36"/>
    <p:sldId id="284" r:id="rId37"/>
    <p:sldId id="294" r:id="rId38"/>
    <p:sldId id="295" r:id="rId39"/>
    <p:sldId id="296" r:id="rId40"/>
    <p:sldId id="297" r:id="rId41"/>
    <p:sldId id="281" r:id="rId42"/>
    <p:sldId id="314" r:id="rId43"/>
    <p:sldId id="306" r:id="rId44"/>
    <p:sldId id="30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96072" autoAdjust="0"/>
  </p:normalViewPr>
  <p:slideViewPr>
    <p:cSldViewPr snapToObjects="1">
      <p:cViewPr>
        <p:scale>
          <a:sx n="110" d="100"/>
          <a:sy n="110" d="100"/>
        </p:scale>
        <p:origin x="-2220" y="-444"/>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1:52.648"/>
    </inkml:context>
    <inkml:brush xml:id="br0">
      <inkml:brushProperty name="width" value="0.1" units="cm"/>
      <inkml:brushProperty name="height" value="0.1" units="cm"/>
      <inkml:brushProperty name="color" value="#808080"/>
      <inkml:brushProperty name="fitToCurve" value="1"/>
    </inkml:brush>
  </inkml:definitions>
  <inkml:traceGroup>
    <inkml:annotationXML>
      <emma:emma xmlns:emma="http://www.w3.org/2003/04/emma" version="1.0">
        <emma:interpretation id="{901D56FE-7B6D-4B24-929C-5E5E146E16AC}" emma:medium="tactile" emma:mode="ink">
          <msink:context xmlns:msink="http://schemas.microsoft.com/ink/2010/main" type="writingRegion" rotatedBoundingBox="14640,13223 14471,13736 14277,13672 14446,13159"/>
        </emma:interpretation>
      </emma:emma>
    </inkml:annotationXML>
    <inkml:traceGroup>
      <inkml:annotationXML>
        <emma:emma xmlns:emma="http://www.w3.org/2003/04/emma" version="1.0">
          <emma:interpretation id="{D2FD6ACC-8E91-4E86-BDCE-6C09CA3EDC54}" emma:medium="tactile" emma:mode="ink">
            <msink:context xmlns:msink="http://schemas.microsoft.com/ink/2010/main" type="paragraph" rotatedBoundingBox="14640,13223 14471,13736 14277,13672 14446,13159" alignmentLevel="1"/>
          </emma:interpretation>
        </emma:emma>
      </inkml:annotationXML>
      <inkml:traceGroup>
        <inkml:annotationXML>
          <emma:emma xmlns:emma="http://www.w3.org/2003/04/emma" version="1.0">
            <emma:interpretation id="{B054EB26-AA2A-499D-9ED7-750A865569EF}" emma:medium="tactile" emma:mode="ink">
              <msink:context xmlns:msink="http://schemas.microsoft.com/ink/2010/main" type="line" rotatedBoundingBox="14640,13223 14471,13736 14277,13672 14446,13159"/>
            </emma:interpretation>
          </emma:emma>
        </inkml:annotationXML>
        <inkml:traceGroup>
          <inkml:annotationXML>
            <emma:emma xmlns:emma="http://www.w3.org/2003/04/emma" version="1.0">
              <emma:interpretation id="{870E4FBD-4BF2-4667-BE06-9E5311C74CD4}" emma:medium="tactile" emma:mode="ink">
                <msink:context xmlns:msink="http://schemas.microsoft.com/ink/2010/main" type="inkWord" rotatedBoundingBox="14640,13223 14471,13736 14277,13672 14446,13159"/>
              </emma:interpretation>
              <emma:one-of disjunction-type="recognition" id="oneOf0">
                <emma:interpretation id="interp0" emma:lang="en-US" emma:confidence="0">
                  <emma:literal>B</emma:literal>
                </emma:interpretation>
                <emma:interpretation id="interp1" emma:lang="en-US" emma:confidence="0">
                  <emma:literal>p</emma:literal>
                </emma:interpretation>
                <emma:interpretation id="interp2" emma:lang="en-US" emma:confidence="0">
                  <emma:literal>&amp;</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Group>
    <inkml:annotationXML>
      <emma:emma xmlns:emma="http://www.w3.org/2003/04/emma" version="1.0">
        <emma:interpretation id="{066B3532-8834-4449-B06C-93199F82819B}" emma:medium="tactile" emma:mode="ink">
          <msink:context xmlns:msink="http://schemas.microsoft.com/ink/2010/main" type="writingRegion" rotatedBoundingBox="13241,13841 13467,13709 13527,13812 13301,13944"/>
        </emma:interpretation>
      </emma:emma>
    </inkml:annotationXML>
    <inkml:traceGroup>
      <inkml:annotationXML>
        <emma:emma xmlns:emma="http://www.w3.org/2003/04/emma" version="1.0">
          <emma:interpretation id="{8FB770AD-61D2-4343-8C94-8B3EF0DC898B}" emma:medium="tactile" emma:mode="ink">
            <msink:context xmlns:msink="http://schemas.microsoft.com/ink/2010/main" type="paragraph" rotatedBoundingBox="13241,13841 13467,13709 13527,13812 13301,13944" alignmentLevel="1"/>
          </emma:interpretation>
        </emma:emma>
      </inkml:annotationXML>
      <inkml:traceGroup>
        <inkml:annotationXML>
          <emma:emma xmlns:emma="http://www.w3.org/2003/04/emma" version="1.0">
            <emma:interpretation id="{26CB9E3F-9BF1-4AF9-9705-C9E81EC165EA}" emma:medium="tactile" emma:mode="ink">
              <msink:context xmlns:msink="http://schemas.microsoft.com/ink/2010/main" type="line" rotatedBoundingBox="13241,13841 13467,13709 13527,13812 13301,13944"/>
            </emma:interpretation>
          </emma:emma>
        </inkml:annotationXML>
        <inkml:traceGroup>
          <inkml:annotationXML>
            <emma:emma xmlns:emma="http://www.w3.org/2003/04/emma" version="1.0">
              <emma:interpretation id="{31E4F912-819C-4916-BB23-2BADE67BFAF4}" emma:medium="tactile" emma:mode="ink">
                <msink:context xmlns:msink="http://schemas.microsoft.com/ink/2010/main" type="inkWord" rotatedBoundingBox="13268,13892 13331,13779 13346,13788 13283,13900"/>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i</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0 0</inkml:trace>
          <inkml:trace contextRef="#ctx0" brushRef="#br0" timeOffset="760.5608">-19 46</inkml:trace>
          <inkml:trace contextRef="#ctx0" brushRef="#br0" timeOffset="10190.2395">9 18</inkml:trace>
          <inkml:trace contextRef="#ctx0" brushRef="#br0" timeOffset="9352.6648">46-65</inkml:trace>
          <inkml:trace contextRef="#ctx0" brushRef="#br0" timeOffset="18858.3975">9 9,'0'0</inkml:trace>
        </inkml:traceGroup>
        <inkml:traceGroup>
          <inkml:annotationXML>
            <emma:emma xmlns:emma="http://www.w3.org/2003/04/emma" version="1.0">
              <emma:interpretation id="{17DA023A-7423-4B74-920B-D7B2A509F89B}" emma:medium="tactile" emma:mode="ink">
                <msink:context xmlns:msink="http://schemas.microsoft.com/ink/2010/main" type="inkWord" rotatedBoundingBox="13320,13807 13404,13735 13454,13793 13371,13866"/>
              </emma:interpretation>
              <emma:one-of disjunction-type="recognition" id="oneOf1">
                <emma:interpretation id="interp5" emma:lang="en-US" emma:confidence="0">
                  <emma:literal>"...I</emma:literal>
                </emma:interpretation>
                <emma:interpretation id="interp6" emma:lang="en-US" emma:confidence="0">
                  <emma:literal>:..::</emma:literal>
                </emma:interpretation>
                <emma:interpretation id="interp7" emma:lang="en-US" emma:confidence="0">
                  <emma:literal>in.....</emma:literal>
                </emma:interpretation>
                <emma:interpretation id="interp8" emma:lang="en-US" emma:confidence="0">
                  <emma:literal>t....</emma:literal>
                </emma:interpretation>
                <emma:interpretation id="interp9" emma:lang="en-US" emma:confidence="0">
                  <emma:literal>i.e....</emma:literal>
                </emma:interpretation>
              </emma:one-of>
            </emma:emma>
          </inkml:annotationXML>
          <inkml:trace contextRef="#ctx0" brushRef="#br0" timeOffset="1310.9317">64 0,'0'0</inkml:trace>
          <inkml:trace contextRef="#ctx0" brushRef="#br0" timeOffset="1646.1723">120-19,'0'0</inkml:trace>
          <inkml:trace contextRef="#ctx0" brushRef="#br0" timeOffset="3881.7582">83-65</inkml:trace>
          <inkml:trace contextRef="#ctx0" brushRef="#br0" timeOffset="4912.5104">55-10</inkml:trace>
          <inkml:trace contextRef="#ctx0" brushRef="#br0" timeOffset="5583.9877">148-56</inkml:trace>
          <inkml:trace contextRef="#ctx0" brushRef="#br0" timeOffset="8712.1898">129-93</inkml:trace>
          <inkml:trace contextRef="#ctx0" brushRef="#br0" timeOffset="14880.5707">102-74</inkml:trace>
          <inkml:trace contextRef="#ctx0" brushRef="#br0" timeOffset="17631.5255">55-65</inkml:trace>
        </inkml:traceGroup>
        <inkml:traceGroup>
          <inkml:annotationXML>
            <emma:emma xmlns:emma="http://www.w3.org/2003/04/emma" version="1.0">
              <emma:interpretation id="{FC4EAD8A-F7D1-43D3-81AC-FA8AE52725E5}" emma:medium="tactile" emma:mode="ink">
                <msink:context xmlns:msink="http://schemas.microsoft.com/ink/2010/main" type="inkWord" rotatedBoundingBox="13438,13835 13465,13736 13481,13741 13455,13840"/>
              </emma:interpretation>
              <emma:one-of disjunction-type="recognition" id="oneOf2">
                <emma:interpretation id="interp10" emma:lang="en-US" emma:confidence="0">
                  <emma:literal>i</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2288.6269">176-84</inkml:trace>
          <inkml:trace contextRef="#ctx0" brushRef="#br0" timeOffset="3337.371">157-56</inkml:trace>
          <inkml:trace contextRef="#ctx0" brushRef="#br0" timeOffset="6765.8274">157-10</inkml:trace>
          <inkml:trace contextRef="#ctx0" brushRef="#br0" timeOffset="7872.6127">185-93</inkml:trace>
          <inkml:trace contextRef="#ctx0" brushRef="#br0" timeOffset="16739.8919">176-111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3/30/2014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baseline="0" dirty="0" smtClean="0"/>
          </a:p>
          <a:p>
            <a:r>
              <a:rPr lang="es-US" baseline="0" dirty="0" err="1" smtClean="0"/>
              <a:t>All</a:t>
            </a:r>
            <a:r>
              <a:rPr lang="es-US" baseline="0" dirty="0" smtClean="0"/>
              <a:t> </a:t>
            </a:r>
            <a:r>
              <a:rPr lang="es-US" baseline="0" dirty="0" err="1" smtClean="0"/>
              <a:t>goes</a:t>
            </a:r>
            <a:r>
              <a:rPr lang="es-US" baseline="0" dirty="0" smtClean="0"/>
              <a:t> to </a:t>
            </a:r>
            <a:r>
              <a:rPr lang="es-US" baseline="0" dirty="0" err="1" smtClean="0"/>
              <a:t>vision</a:t>
            </a:r>
            <a:endParaRPr lang="es-US" baseline="0" dirty="0" smtClean="0"/>
          </a:p>
          <a:p>
            <a:r>
              <a:rPr lang="es-US" baseline="0" dirty="0" err="1" smtClean="0"/>
              <a:t>Vision</a:t>
            </a:r>
            <a:r>
              <a:rPr lang="es-US" baseline="0" dirty="0" smtClean="0"/>
              <a:t> </a:t>
            </a:r>
            <a:r>
              <a:rPr lang="es-US" baseline="0" dirty="0" err="1" smtClean="0"/>
              <a:t>demands</a:t>
            </a:r>
            <a:r>
              <a:rPr lang="es-US" baseline="0" dirty="0" smtClean="0"/>
              <a:t> </a:t>
            </a:r>
            <a:r>
              <a:rPr lang="es-US" baseline="0" dirty="0" err="1" smtClean="0"/>
              <a:t>too</a:t>
            </a:r>
            <a:r>
              <a:rPr lang="es-US" baseline="0" dirty="0" smtClean="0"/>
              <a:t> </a:t>
            </a:r>
            <a:r>
              <a:rPr lang="es-US" baseline="0" dirty="0" err="1" smtClean="0"/>
              <a:t>much</a:t>
            </a:r>
            <a:r>
              <a:rPr lang="es-US" baseline="0" dirty="0" smtClean="0"/>
              <a:t>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10</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Spread interaction across</a:t>
            </a:r>
            <a:r>
              <a:rPr lang="en-US" baseline="0" dirty="0" smtClean="0"/>
              <a:t> other senses</a:t>
            </a:r>
            <a:endParaRPr lang="en-US" dirty="0" smtClean="0"/>
          </a:p>
          <a:p>
            <a:r>
              <a:rPr lang="es-US" dirty="0" smtClean="0"/>
              <a:t>More</a:t>
            </a:r>
            <a:r>
              <a:rPr lang="es-US" baseline="0" dirty="0" smtClean="0"/>
              <a:t> natural </a:t>
            </a:r>
            <a:r>
              <a:rPr lang="es-US" baseline="0" dirty="0" err="1" smtClean="0"/>
              <a:t>experience</a:t>
            </a:r>
            <a:endParaRPr lang="es-US" baseline="0" dirty="0" smtClean="0"/>
          </a:p>
          <a:p>
            <a:r>
              <a:rPr lang="es-US" baseline="0" dirty="0" err="1" smtClean="0"/>
              <a:t>easier</a:t>
            </a:r>
            <a:r>
              <a:rPr lang="es-US" baseline="0" dirty="0" smtClean="0"/>
              <a:t> to divide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11</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14</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18</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22</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25</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26</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29</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Super Heroes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8</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9</a:t>
            </a:fld>
            <a:endParaRPr lang="en-US"/>
          </a:p>
        </p:txBody>
      </p:sp>
    </p:spTree>
    <p:extLst>
      <p:ext uri="{BB962C8B-B14F-4D97-AF65-F5344CB8AC3E}">
        <p14:creationId xmlns:p14="http://schemas.microsoft.com/office/powerpoint/2010/main" val="2973034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3/30/2014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3/30/2014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3/30/2014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3/30/2014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10" Type="http://schemas.openxmlformats.org/officeDocument/2006/relationships/image" Target="../media/image25.emf"/><Relationship Id="rId4" Type="http://schemas.microsoft.com/office/2007/relationships/hdphoto" Target="../media/hdphoto1.wdp"/><Relationship Id="rId9" Type="http://schemas.openxmlformats.org/officeDocument/2006/relationships/customXml" Target="../ink/ink1.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0.jpeg"/><Relationship Id="rId3" Type="http://schemas.openxmlformats.org/officeDocument/2006/relationships/image" Target="../media/image23.jpeg"/><Relationship Id="rId7" Type="http://schemas.openxmlformats.org/officeDocument/2006/relationships/image" Target="../media/image25.emf"/><Relationship Id="rId12"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8.jpeg"/><Relationship Id="rId5" Type="http://schemas.microsoft.com/office/2007/relationships/hdphoto" Target="../media/hdphoto2.wdp"/><Relationship Id="rId10" Type="http://schemas.openxmlformats.org/officeDocument/2006/relationships/image" Target="../media/image27.jpeg"/><Relationship Id="rId4" Type="http://schemas.openxmlformats.org/officeDocument/2006/relationships/image" Target="../media/image24.png"/><Relationship Id="rId9" Type="http://schemas.openxmlformats.org/officeDocument/2006/relationships/image" Target="../media/image26.emf"/><Relationship Id="rId14" Type="http://schemas.openxmlformats.org/officeDocument/2006/relationships/image" Target="../media/image31.jpe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Proposal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1828800" y="1285963"/>
            <a:ext cx="2514600" cy="8563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1485900"/>
            <a:ext cx="2514600" cy="18288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3100" y="1625198"/>
            <a:ext cx="2628900" cy="342050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029200" y="1371600"/>
            <a:ext cx="2057400" cy="1143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800600" y="1428750"/>
            <a:ext cx="2485327" cy="200025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686300" y="1625198"/>
            <a:ext cx="2514600" cy="3746902"/>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34"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46" name="Rectangle 45"/>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48" name="TextBox 47"/>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49" name="TextBox 48"/>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50" name="TextBox 49"/>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51" name="TextBox 50"/>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52"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57" name="Oval 56"/>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68" name="Rectangle 6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70" name="TextBox 69"/>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71" name="TextBox 70"/>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72" name="TextBox 71"/>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73" name="TextBox 72"/>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74"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flipH="1">
            <a:off x="3771900" y="1485900"/>
            <a:ext cx="3314700" cy="24003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28800" y="1484484"/>
            <a:ext cx="1028700" cy="6459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2628900"/>
            <a:ext cx="3431880"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29300" y="4114800"/>
            <a:ext cx="1456627"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943600" y="2861846"/>
            <a:ext cx="970155" cy="7957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943100" y="2587673"/>
            <a:ext cx="1028700" cy="27830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362" name="Picture 2" descr="C:\Documents and Settings\Santiago\My Documents\PhDThesis\Presentations\Proposal\Sketches\(16)Immers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70" t="7359" r="65200" b="54790"/>
          <a:stretch/>
        </p:blipFill>
        <p:spPr bwMode="auto">
          <a:xfrm>
            <a:off x="342900" y="237977"/>
            <a:ext cx="2830002" cy="29530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9" name="Rectangle 8"/>
          <p:cNvSpPr/>
          <p:nvPr/>
        </p:nvSpPr>
        <p:spPr>
          <a:xfrm>
            <a:off x="114300" y="3533923"/>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C:\Documents and Settings\Santiago\My Documents\PhDThesis\Presentations\Proposal\Sketches\(16)Immersi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6" t="49552" r="65851" b="2199"/>
          <a:stretch/>
        </p:blipFill>
        <p:spPr bwMode="auto">
          <a:xfrm>
            <a:off x="685800" y="3691041"/>
            <a:ext cx="2195763" cy="295304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2" name="Rectangle 11"/>
          <p:cNvSpPr/>
          <p:nvPr/>
        </p:nvSpPr>
        <p:spPr>
          <a:xfrm>
            <a:off x="3543300" y="114300"/>
            <a:ext cx="5372100" cy="662002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Documents and Settings\Santiago\My Documents\PhDThesis\Presentations\Proposal\Sketches\(16)Immersio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882" t="5093" r="2727" b="5885"/>
          <a:stretch/>
        </p:blipFill>
        <p:spPr bwMode="auto">
          <a:xfrm>
            <a:off x="3657600" y="694824"/>
            <a:ext cx="5149813" cy="56781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C:\Users\TitoAlfaro\Documents\GitHub\PhDThesis\Presentations\Proposal\ColoredSketches\spac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38" t="32778" r="49542" b="35693"/>
          <a:stretch/>
        </p:blipFill>
        <p:spPr bwMode="auto">
          <a:xfrm>
            <a:off x="-4114800" y="2319010"/>
            <a:ext cx="398283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101387"/>
            <a:ext cx="112581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475900"/>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New senses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0092"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Documents and Settings\Santiago\My Documents\PhDThesis\Presentations\Proposal\Sketches\(12)Uexkul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85" t="9561" r="55016" b="43334"/>
          <a:stretch/>
        </p:blipFill>
        <p:spPr bwMode="auto">
          <a:xfrm>
            <a:off x="800100" y="367253"/>
            <a:ext cx="2965784" cy="2672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9" name="Rectangle 8"/>
          <p:cNvSpPr/>
          <p:nvPr/>
        </p:nvSpPr>
        <p:spPr>
          <a:xfrm>
            <a:off x="4686300"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2)Uexkul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267" t="10409" r="4123" b="47284"/>
          <a:stretch/>
        </p:blipFill>
        <p:spPr bwMode="auto">
          <a:xfrm>
            <a:off x="4800600" y="331158"/>
            <a:ext cx="4000500" cy="274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2" name="Rectangle 11"/>
          <p:cNvSpPr/>
          <p:nvPr/>
        </p:nvSpPr>
        <p:spPr>
          <a:xfrm>
            <a:off x="180092" y="3441032"/>
            <a:ext cx="6220708" cy="31883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Documents and Settings\Santiago\My Documents\PhDThesis\Presentations\Proposal\Sketches\(12)Uexkull.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990" t="55990" r="17297" b="8019"/>
          <a:stretch/>
        </p:blipFill>
        <p:spPr bwMode="auto">
          <a:xfrm>
            <a:off x="342899" y="3657600"/>
            <a:ext cx="5799221" cy="2747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4000500" y="6057900"/>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3" name="Picture 2" descr="C:\Users\TitoAlfaro\Documents\GitHub\PhDThesis\Presentations\Proposal\Sketches\boyFace.png"/>
          <p:cNvPicPr>
            <a:picLocks noChangeAspect="1" noChangeArrowheads="1"/>
          </p:cNvPicPr>
          <p:nvPr/>
        </p:nvPicPr>
        <p:blipFill rotWithShape="1">
          <a:blip r:embed="rId5">
            <a:extLst>
              <a:ext uri="{28A0092B-C50C-407E-A947-70E740481C1C}">
                <a14:useLocalDpi xmlns:a14="http://schemas.microsoft.com/office/drawing/2010/main" val="0"/>
              </a:ext>
            </a:extLst>
          </a:blip>
          <a:srcRect l="2149" t="50843" r="72698" b="7666"/>
          <a:stretch/>
        </p:blipFill>
        <p:spPr bwMode="auto">
          <a:xfrm>
            <a:off x="2628900" y="1714500"/>
            <a:ext cx="4159250" cy="530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78"/>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71" t="17381" r="64483" b="19790"/>
          <a:stretch/>
        </p:blipFill>
        <p:spPr bwMode="auto">
          <a:xfrm>
            <a:off x="158749"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310" t="2234" r="31502" b="34937"/>
          <a:stretch/>
        </p:blipFill>
        <p:spPr bwMode="auto">
          <a:xfrm>
            <a:off x="3086100"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TitoAlfaro\Documents\GitHub\PhDThesis\Presentations\Proposal\Sketches\benche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509" t="12266" r="-3009" b="4600"/>
          <a:stretch/>
        </p:blipFill>
        <p:spPr bwMode="auto">
          <a:xfrm>
            <a:off x="6515099" y="165100"/>
            <a:ext cx="2628901" cy="30987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4300" y="3543300"/>
            <a:ext cx="8915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8600" y="3627085"/>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sp>
        <p:nvSpPr>
          <p:cNvPr id="11" name="TextBox 10"/>
          <p:cNvSpPr txBox="1"/>
          <p:nvPr/>
        </p:nvSpPr>
        <p:spPr>
          <a:xfrm>
            <a:off x="3314700"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sp>
        <p:nvSpPr>
          <p:cNvPr id="12" name="TextBox 11"/>
          <p:cNvSpPr txBox="1"/>
          <p:nvPr/>
        </p:nvSpPr>
        <p:spPr>
          <a:xfrm>
            <a:off x="7008395"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pic>
        <p:nvPicPr>
          <p:cNvPr id="1026" name="Picture 2" descr="C:\Users\TitoAlfaro\Documents\GitHub\PhDThesis\Presentations\Proposal\Sketches\bencher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418" t="1602" r="-54299" b="1604"/>
          <a:stretch/>
        </p:blipFill>
        <p:spPr bwMode="auto">
          <a:xfrm>
            <a:off x="158750" y="3627084"/>
            <a:ext cx="8801100" cy="306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a:t>
            </a:r>
          </a:p>
          <a:p>
            <a:r>
              <a:rPr lang="es-US" sz="1100" dirty="0">
                <a:latin typeface="Anime Ace 2.0 BB" pitchFamily="50" charset="0"/>
              </a:rPr>
              <a:t>Compare natural and artificial </a:t>
            </a:r>
            <a:r>
              <a:rPr lang="en-US" sz="1100" dirty="0">
                <a:latin typeface="Anime Ace 2.0 BB" pitchFamily="50" charset="0"/>
              </a:rPr>
              <a:t>senses</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a:t>
            </a:r>
          </a:p>
          <a:p>
            <a:r>
              <a:rPr lang="es-US" sz="1100" dirty="0">
                <a:latin typeface="Anime Ace 2.0 BB" pitchFamily="50" charset="0"/>
              </a:rPr>
              <a:t>New </a:t>
            </a:r>
            <a:r>
              <a:rPr lang="en-US" sz="1100" dirty="0">
                <a:latin typeface="Anime Ace 2.0 BB" pitchFamily="50" charset="0"/>
              </a:rPr>
              <a:t>senses</a:t>
            </a:r>
            <a:r>
              <a:rPr lang="es-US" sz="1100" dirty="0">
                <a:latin typeface="Anime Ace 2.0 BB" pitchFamily="50" charset="0"/>
              </a:rPr>
              <a:t> in a </a:t>
            </a:r>
            <a:r>
              <a:rPr lang="en-US" sz="1100" dirty="0">
                <a:latin typeface="Anime Ace 2.0 BB" pitchFamily="50" charset="0"/>
              </a:rPr>
              <a:t>known</a:t>
            </a:r>
            <a:r>
              <a:rPr lang="es-US" sz="1100" dirty="0">
                <a:latin typeface="Anime Ace 2.0 BB" pitchFamily="50" charset="0"/>
              </a:rPr>
              <a:t> </a:t>
            </a:r>
            <a:r>
              <a:rPr lang="en-US" sz="1100" dirty="0">
                <a:latin typeface="Anime Ace 2.0 BB" pitchFamily="50" charset="0"/>
              </a:rPr>
              <a:t>context</a:t>
            </a: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iii:</a:t>
            </a:r>
          </a:p>
          <a:p>
            <a:r>
              <a:rPr lang="en-US" sz="1100" dirty="0">
                <a:latin typeface="Anime Ace 2.0 BB" pitchFamily="50" charset="0"/>
              </a:rPr>
              <a:t>New senses with unknown context</a:t>
            </a:r>
          </a:p>
        </p:txBody>
      </p:sp>
      <p:sp>
        <p:nvSpPr>
          <p:cNvPr id="16" name="TextBox 15"/>
          <p:cNvSpPr txBox="1"/>
          <p:nvPr/>
        </p:nvSpPr>
        <p:spPr>
          <a:xfrm>
            <a:off x="342900" y="4928513"/>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iv:</a:t>
            </a:r>
          </a:p>
          <a:p>
            <a:r>
              <a:rPr lang="en-US" sz="1100" dirty="0">
                <a:latin typeface="Anime Ace 2.0 BB" pitchFamily="50" charset="0"/>
              </a:rPr>
              <a:t>Generalizing projections of synesthetic design</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686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76" t="18860" r="10967" b="35892"/>
          <a:stretch/>
        </p:blipFill>
        <p:spPr bwMode="auto">
          <a:xfrm>
            <a:off x="225443" y="4420589"/>
            <a:ext cx="4121113" cy="181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a:t>
            </a:r>
            <a:r>
              <a:rPr lang="en-US" sz="2000" dirty="0" err="1" smtClean="0">
                <a:latin typeface="Anime Ace 2.0 BB" pitchFamily="50" charset="0"/>
              </a:rPr>
              <a:t>i</a:t>
            </a:r>
            <a:endParaRPr lang="en-US" sz="2000" dirty="0">
              <a:latin typeface="Anime Ace 2.0 BB" pitchFamily="50" charset="0"/>
            </a:endParaRPr>
          </a:p>
        </p:txBody>
      </p:sp>
      <p:sp>
        <p:nvSpPr>
          <p:cNvPr id="8" name="TextBox 7"/>
          <p:cNvSpPr txBox="1"/>
          <p:nvPr/>
        </p:nvSpPr>
        <p:spPr>
          <a:xfrm>
            <a:off x="222287" y="3627085"/>
            <a:ext cx="18351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will hold a tray and locate various objects on it</a:t>
            </a:r>
            <a:endParaRPr lang="en-US" sz="1100" dirty="0">
              <a:latin typeface="Anime Ace 2.0 BB" pitchFamily="50" charset="0"/>
            </a:endParaRPr>
          </a:p>
        </p:txBody>
      </p:sp>
      <p:sp>
        <p:nvSpPr>
          <p:cNvPr id="12" name="TextBox 11"/>
          <p:cNvSpPr txBox="1"/>
          <p:nvPr/>
        </p:nvSpPr>
        <p:spPr>
          <a:xfrm>
            <a:off x="4794287" y="3627085"/>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to organize the objects according to weight</a:t>
            </a:r>
            <a:endParaRPr lang="en-US" sz="1100" dirty="0">
              <a:latin typeface="Anime Ace 2.0 BB" pitchFamily="50" charset="0"/>
            </a:endParaRPr>
          </a:p>
        </p:txBody>
      </p:sp>
      <p:sp>
        <p:nvSpPr>
          <p:cNvPr id="14" name="TextBox 13"/>
          <p:cNvSpPr txBox="1"/>
          <p:nvPr/>
        </p:nvSpPr>
        <p:spPr>
          <a:xfrm>
            <a:off x="3314700" y="25146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glove with a pressure sensor…</a:t>
            </a:r>
            <a:endParaRPr lang="en-US" sz="1100" dirty="0">
              <a:latin typeface="Anime Ace 2.0 BB" pitchFamily="50" charset="0"/>
            </a:endParaRPr>
          </a:p>
        </p:txBody>
      </p:sp>
      <p:sp>
        <p:nvSpPr>
          <p:cNvPr id="15" name="TextBox 14"/>
          <p:cNvSpPr txBox="1"/>
          <p:nvPr/>
        </p:nvSpPr>
        <p:spPr>
          <a:xfrm>
            <a:off x="7008395" y="2514600"/>
            <a:ext cx="18351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on the tip of the ring finger</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Discreet or continuous?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Does the user find discreet signals better than a </a:t>
            </a:r>
            <a:r>
              <a:rPr lang="en-US" sz="1100" dirty="0" err="1" smtClean="0">
                <a:latin typeface="Anime Ace 2.0 BB" pitchFamily="50" charset="0"/>
              </a:rPr>
              <a:t>continous</a:t>
            </a:r>
            <a:r>
              <a:rPr lang="en-US" sz="1100" dirty="0" smtClean="0">
                <a:latin typeface="Anime Ace 2.0 BB" pitchFamily="50" charset="0"/>
              </a:rPr>
              <a:t> changing signal?</a:t>
            </a:r>
          </a:p>
          <a:p>
            <a:pPr>
              <a:lnSpc>
                <a:spcPct val="150000"/>
              </a:lnSpc>
            </a:pPr>
            <a:r>
              <a:rPr lang="en-US" sz="1100" dirty="0" smtClean="0">
                <a:latin typeface="Anime Ace 2.0 BB" pitchFamily="50" charset="0"/>
              </a:rPr>
              <a:t>Does this depend on the experience?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a:t>
            </a:r>
            <a:r>
              <a:rPr lang="en-US" sz="2000" dirty="0" err="1" smtClean="0">
                <a:latin typeface="Anime Ace 2.0 BB" pitchFamily="50" charset="0"/>
              </a:rPr>
              <a:t>i</a:t>
            </a:r>
            <a:endParaRPr lang="en-US" sz="2000" dirty="0">
              <a:latin typeface="Anime Ace 2.0 BB" pitchFamily="50" charset="0"/>
            </a:endParaRPr>
          </a:p>
        </p:txBody>
      </p:sp>
      <p:sp>
        <p:nvSpPr>
          <p:cNvPr id="13" name="TextBox 12"/>
          <p:cNvSpPr txBox="1"/>
          <p:nvPr/>
        </p:nvSpPr>
        <p:spPr>
          <a:xfrm>
            <a:off x="342900" y="2874377"/>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augmentation?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Is there a benefit of the artificial sense over the natural sense when used together?</a:t>
            </a:r>
            <a:endParaRPr lang="en-US" sz="1100" dirty="0">
              <a:latin typeface="Anime Ace 2.0 BB" pitchFamily="50" charset="0"/>
            </a:endParaRPr>
          </a:p>
        </p:txBody>
      </p:sp>
      <p:sp>
        <p:nvSpPr>
          <p:cNvPr id="14" name="TextBox 13"/>
          <p:cNvSpPr txBox="1"/>
          <p:nvPr/>
        </p:nvSpPr>
        <p:spPr>
          <a:xfrm>
            <a:off x="342900" y="412323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16" name="TextBox 15"/>
          <p:cNvSpPr txBox="1"/>
          <p:nvPr/>
        </p:nvSpPr>
        <p:spPr>
          <a:xfrm>
            <a:off x="342900" y="53721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comparison to the natural sense?</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images\DigSynPLDB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574" t="972" r="24641" b="40230"/>
          <a:stretch/>
        </p:blipFill>
        <p:spPr bwMode="auto">
          <a:xfrm>
            <a:off x="174459" y="1445166"/>
            <a:ext cx="1377616" cy="14785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Head Band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205747"/>
            <a:ext cx="4393580" cy="3423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58" y="88905"/>
            <a:ext cx="33909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1708" y="2400300"/>
            <a:ext cx="33718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a:t>
            </a:r>
            <a:endParaRPr lang="en-US" sz="2000" dirty="0">
              <a:latin typeface="Anime Ace 2.0 BB" pitchFamily="50" charset="0"/>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3205747"/>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4935019"/>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Outward IR sensors on the forehead</a:t>
            </a:r>
          </a:p>
        </p:txBody>
      </p:sp>
      <p:sp>
        <p:nvSpPr>
          <p:cNvPr id="17" name="TextBox 16"/>
          <p:cNvSpPr txBox="1"/>
          <p:nvPr/>
        </p:nvSpPr>
        <p:spPr>
          <a:xfrm>
            <a:off x="6743700" y="2514600"/>
            <a:ext cx="2171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a:t>
            </a:r>
          </a:p>
        </p:txBody>
      </p:sp>
      <p:sp>
        <p:nvSpPr>
          <p:cNvPr id="18" name="TextBox 17"/>
          <p:cNvSpPr txBox="1"/>
          <p:nvPr/>
        </p:nvSpPr>
        <p:spPr>
          <a:xfrm>
            <a:off x="228600" y="3298195"/>
            <a:ext cx="2400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Set up a group activity</a:t>
            </a:r>
          </a:p>
        </p:txBody>
      </p:sp>
      <p:sp>
        <p:nvSpPr>
          <p:cNvPr id="19" name="TextBox 18"/>
          <p:cNvSpPr txBox="1"/>
          <p:nvPr/>
        </p:nvSpPr>
        <p:spPr>
          <a:xfrm>
            <a:off x="4686300" y="3298195"/>
            <a:ext cx="1828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will have an advantage</a:t>
            </a:r>
          </a:p>
        </p:txBody>
      </p:sp>
      <p:sp>
        <p:nvSpPr>
          <p:cNvPr id="20" name="TextBox 19"/>
          <p:cNvSpPr txBox="1"/>
          <p:nvPr/>
        </p:nvSpPr>
        <p:spPr>
          <a:xfrm>
            <a:off x="4704835" y="50292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Detecting the stress level of the others</a:t>
            </a:r>
          </a:p>
        </p:txBody>
      </p:sp>
      <p:pic>
        <p:nvPicPr>
          <p:cNvPr id="21" name="Picture 2" descr="C:\Documents and Settings\Santiago\My Documents\PhDThesis\Presentations\Proposal\Sketches\(20)NewSens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41708" y="4756005"/>
            <a:ext cx="2810436"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senses?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does the user perform when having access to a new sense?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a:t>
            </a:r>
            <a:endParaRPr lang="en-US" sz="2000" dirty="0">
              <a:latin typeface="Anime Ace 2.0 BB" pitchFamily="50" charset="0"/>
            </a:endParaRPr>
          </a:p>
        </p:txBody>
      </p:sp>
      <p:sp>
        <p:nvSpPr>
          <p:cNvPr id="13" name="TextBox 12"/>
          <p:cNvSpPr txBox="1"/>
          <p:nvPr/>
        </p:nvSpPr>
        <p:spPr>
          <a:xfrm>
            <a:off x="342900" y="309875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the context?</a:t>
            </a:r>
            <a:endParaRPr lang="en-US" sz="1100" dirty="0">
              <a:latin typeface="Anime Ace 2.0 BB" pitchFamily="50" charset="0"/>
            </a:endParaRPr>
          </a:p>
        </p:txBody>
      </p:sp>
      <p:sp>
        <p:nvSpPr>
          <p:cNvPr id="14" name="TextBox 13"/>
          <p:cNvSpPr txBox="1"/>
          <p:nvPr/>
        </p:nvSpPr>
        <p:spPr>
          <a:xfrm>
            <a:off x="342900" y="45720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p>
          <a:p>
            <a:pPr>
              <a:lnSpc>
                <a:spcPct val="150000"/>
              </a:lnSpc>
            </a:pPr>
            <a:r>
              <a:rPr lang="en-US" sz="1100" dirty="0" smtClean="0">
                <a:latin typeface="Anime Ace 2.0 BB" pitchFamily="50" charset="0"/>
              </a:rPr>
              <a:t>Is there a phantom sense feeling?</a:t>
            </a:r>
          </a:p>
          <a:p>
            <a:pPr>
              <a:lnSpc>
                <a:spcPct val="150000"/>
              </a:lnSpc>
            </a:pPr>
            <a:r>
              <a:rPr lang="en-US" sz="1100" dirty="0" smtClean="0">
                <a:latin typeface="Anime Ace 2.0 BB" pitchFamily="50" charset="0"/>
              </a:rPr>
              <a:t>Is there a difference depending on the user’s familiarity with the task?</a:t>
            </a:r>
            <a:endParaRPr lang="en-US" sz="1100" dirty="0">
              <a:latin typeface="Anime Ace 2.0 BB" pitchFamily="50" charset="0"/>
            </a:endParaRPr>
          </a:p>
        </p:txBody>
      </p:sp>
    </p:spTree>
    <p:extLst>
      <p:ext uri="{BB962C8B-B14F-4D97-AF65-F5344CB8AC3E}">
        <p14:creationId xmlns:p14="http://schemas.microsoft.com/office/powerpoint/2010/main" val="2259784803"/>
      </p:ext>
    </p:extLst>
  </p:cSld>
  <p:clrMapOvr>
    <a:masterClrMapping/>
  </p:clrMapOvr>
  <mc:AlternateContent xmlns:mc="http://schemas.openxmlformats.org/markup-compatibility/2006" xmlns:p14="http://schemas.microsoft.com/office/powerpoint/2010/main">
    <mc:Choice Requires="p14">
      <p:transition spd="slow" p14:dur="2000" advTm="43963"/>
    </mc:Choice>
    <mc:Fallback xmlns="">
      <p:transition spd="slow" advTm="43963"/>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02" t="2070" r="3544" b="8635"/>
          <a:stretch/>
        </p:blipFill>
        <p:spPr bwMode="auto">
          <a:xfrm>
            <a:off x="4312506" y="3695101"/>
            <a:ext cx="4578825"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71" t="15408" r="10771" b="5179"/>
          <a:stretch/>
        </p:blipFill>
        <p:spPr bwMode="auto">
          <a:xfrm>
            <a:off x="114300" y="3695101"/>
            <a:ext cx="3960482"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Neck</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iii</a:t>
            </a:r>
            <a:endParaRPr lang="en-US" sz="2000" dirty="0">
              <a:latin typeface="Anime Ace 2.0 BB" pitchFamily="50" charset="0"/>
            </a:endParaRPr>
          </a:p>
        </p:txBody>
      </p:sp>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Peltier</a:t>
            </a:r>
            <a:r>
              <a:rPr lang="en-US" sz="1100" dirty="0" smtClean="0">
                <a:latin typeface="Anime Ace 2.0 BB" pitchFamily="50" charset="0"/>
              </a:rPr>
              <a:t> device responds to location…</a:t>
            </a:r>
          </a:p>
        </p:txBody>
      </p:sp>
      <p:sp>
        <p:nvSpPr>
          <p:cNvPr id="17" name="TextBox 16"/>
          <p:cNvSpPr txBox="1"/>
          <p:nvPr/>
        </p:nvSpPr>
        <p:spPr>
          <a:xfrm>
            <a:off x="5829300" y="2514600"/>
            <a:ext cx="3086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the glass infrastructure</a:t>
            </a:r>
          </a:p>
        </p:txBody>
      </p:sp>
      <p:sp>
        <p:nvSpPr>
          <p:cNvPr id="19" name="TextBox 18"/>
          <p:cNvSpPr txBox="1"/>
          <p:nvPr/>
        </p:nvSpPr>
        <p:spPr>
          <a:xfrm>
            <a:off x="4457700" y="57150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a:t>
            </a:r>
            <a:r>
              <a:rPr lang="en-US" sz="1100" dirty="0" err="1" smtClean="0">
                <a:latin typeface="Anime Ace 2.0 BB" pitchFamily="50" charset="0"/>
              </a:rPr>
              <a:t>doppellab</a:t>
            </a:r>
            <a:r>
              <a:rPr lang="en-US" sz="1100" dirty="0" smtClean="0">
                <a:latin typeface="Anime Ace 2.0 BB" pitchFamily="50" charset="0"/>
              </a:rPr>
              <a:t> to interact with the user</a:t>
            </a:r>
          </a:p>
        </p:txBody>
      </p:sp>
      <p:sp>
        <p:nvSpPr>
          <p:cNvPr id="24" name="TextBox 23"/>
          <p:cNvSpPr txBox="1"/>
          <p:nvPr/>
        </p:nvSpPr>
        <p:spPr>
          <a:xfrm>
            <a:off x="285750" y="3771900"/>
            <a:ext cx="22288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Interact with the lab</a:t>
            </a:r>
          </a:p>
        </p:txBody>
      </p:sp>
    </p:spTree>
    <p:extLst>
      <p:ext uri="{BB962C8B-B14F-4D97-AF65-F5344CB8AC3E}">
        <p14:creationId xmlns:p14="http://schemas.microsoft.com/office/powerpoint/2010/main" val="2694825299"/>
      </p:ext>
    </p:extLst>
  </p:cSld>
  <p:clrMapOvr>
    <a:masterClrMapping/>
  </p:clrMapOvr>
  <mc:AlternateContent xmlns:mc="http://schemas.openxmlformats.org/markup-compatibility/2006" xmlns:p14="http://schemas.microsoft.com/office/powerpoint/2010/main">
    <mc:Choice Requires="p14">
      <p:transition spd="slow" p14:dur="2000" advTm="103684"/>
    </mc:Choice>
    <mc:Fallback xmlns="">
      <p:transition spd="slow" advTm="103684"/>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Human development?</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When learning a new sense, are children better at it than adults?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iii</a:t>
            </a:r>
            <a:endParaRPr lang="en-US" sz="2000" dirty="0">
              <a:latin typeface="Anime Ace 2.0 BB" pitchFamily="50" charset="0"/>
            </a:endParaRPr>
          </a:p>
        </p:txBody>
      </p:sp>
      <p:sp>
        <p:nvSpPr>
          <p:cNvPr id="13" name="TextBox 12"/>
          <p:cNvSpPr txBox="1"/>
          <p:nvPr/>
        </p:nvSpPr>
        <p:spPr>
          <a:xfrm>
            <a:off x="342900" y="2509292"/>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fast to users understand the new stimuli?</a:t>
            </a:r>
          </a:p>
          <a:p>
            <a:pPr>
              <a:lnSpc>
                <a:spcPct val="150000"/>
              </a:lnSpc>
            </a:pPr>
            <a:r>
              <a:rPr lang="en-US" sz="1100" dirty="0" smtClean="0">
                <a:latin typeface="Anime Ace 2.0 BB" pitchFamily="50" charset="0"/>
              </a:rPr>
              <a:t>Does it depend on the activity or the feedback?</a:t>
            </a:r>
            <a:endParaRPr lang="en-US" sz="1100" dirty="0">
              <a:latin typeface="Anime Ace 2.0 BB" pitchFamily="50" charset="0"/>
            </a:endParaRPr>
          </a:p>
        </p:txBody>
      </p:sp>
    </p:spTree>
    <p:extLst>
      <p:ext uri="{BB962C8B-B14F-4D97-AF65-F5344CB8AC3E}">
        <p14:creationId xmlns:p14="http://schemas.microsoft.com/office/powerpoint/2010/main" val="4264772503"/>
      </p:ext>
    </p:extLst>
  </p:cSld>
  <p:clrMapOvr>
    <a:masterClrMapping/>
  </p:clrMapOvr>
  <mc:AlternateContent xmlns:mc="http://schemas.openxmlformats.org/markup-compatibility/2006" xmlns:p14="http://schemas.microsoft.com/office/powerpoint/2010/main">
    <mc:Choice Requires="p14">
      <p:transition spd="slow" p14:dur="2000" advTm="41300"/>
    </mc:Choice>
    <mc:Fallback xmlns="">
      <p:transition spd="slow" advTm="413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itoAlfaro\Documents\GitHub\PhDThesis\Presentations\Proposal\ColoredSketches\spaceShip.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855" t="32516" r="55828" b="35498"/>
          <a:stretch/>
        </p:blipFill>
        <p:spPr bwMode="auto">
          <a:xfrm>
            <a:off x="3771900" y="114301"/>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856" t="36595" r="33902" b="53765"/>
          <a:stretch/>
        </p:blipFill>
        <p:spPr bwMode="auto">
          <a:xfrm>
            <a:off x="145831" y="3429000"/>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831" y="1943100"/>
            <a:ext cx="3511769"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43200" y="2400300"/>
            <a:ext cx="171449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467" t="10343" r="44090" b="56218"/>
          <a:stretch/>
        </p:blipFill>
        <p:spPr bwMode="auto">
          <a:xfrm>
            <a:off x="342900" y="258679"/>
            <a:ext cx="3249252" cy="15254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pic>
        <p:nvPicPr>
          <p:cNvPr id="16" name="Picture 2" descr="C:\Documents and Settings\Santiago\My Documents\PhDThesis\Presentations\Proposal\Sketches\(3)TechHelp.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3811" t="4455" r="1711" b="34636"/>
          <a:stretch/>
        </p:blipFill>
        <p:spPr bwMode="auto">
          <a:xfrm>
            <a:off x="-2400300" y="-101150"/>
            <a:ext cx="1579498" cy="20152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Documents and Settings\Santiago\My Documents\PhDThesis\Presentations\Proposal\Sketches\(3)TechHelp.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54" t="44359" r="77591" b="31716"/>
          <a:stretch/>
        </p:blipFill>
        <p:spPr bwMode="auto">
          <a:xfrm>
            <a:off x="6900111" y="3489158"/>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Documents and Settings\Santiago\My Documents\PhDThesis\Presentations\Proposal\Sketches\(3)TechHelp.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452" t="48613" r="58593" b="27462"/>
          <a:stretch/>
        </p:blipFill>
        <p:spPr bwMode="auto">
          <a:xfrm>
            <a:off x="6900111" y="5086350"/>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228" t="14565" r="-1" b="23775"/>
          <a:stretch/>
        </p:blipFill>
        <p:spPr bwMode="auto">
          <a:xfrm>
            <a:off x="685800" y="2043112"/>
            <a:ext cx="2640932" cy="118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28600" y="205740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UNDERSTANDING OUR WORLD</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iv</a:t>
            </a:r>
            <a:endParaRPr lang="en-US" sz="2000" dirty="0">
              <a:latin typeface="Anime Ace 2.0 BB" pitchFamily="50" charset="0"/>
            </a:endParaRPr>
          </a:p>
        </p:txBody>
      </p:sp>
      <p:sp>
        <p:nvSpPr>
          <p:cNvPr id="13" name="Rectangle 12"/>
          <p:cNvSpPr/>
          <p:nvPr/>
        </p:nvSpPr>
        <p:spPr>
          <a:xfrm>
            <a:off x="114300" y="3123564"/>
            <a:ext cx="1714500" cy="3505835"/>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5" name="Rectangle 14"/>
          <p:cNvSpPr/>
          <p:nvPr/>
        </p:nvSpPr>
        <p:spPr>
          <a:xfrm>
            <a:off x="1943100" y="914399"/>
            <a:ext cx="7086600" cy="571499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057400" y="1042863"/>
            <a:ext cx="800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tree</a:t>
            </a:r>
          </a:p>
        </p:txBody>
      </p:sp>
      <p:pic>
        <p:nvPicPr>
          <p:cNvPr id="4098" name="Picture 2" descr="C:\Users\TitoAlfaro\Documents\GitHub\PhDThesis\Presentations\Proposal\Sketches\Saplin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918" t="39534" r="73566" b="14115"/>
          <a:stretch/>
        </p:blipFill>
        <p:spPr bwMode="auto">
          <a:xfrm>
            <a:off x="114300" y="3123564"/>
            <a:ext cx="1714500" cy="3505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TitoAlfaro\Documents\GitHub\PhDThesis\Presentations\Proposal\Sketches\Sapl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75" t="19576" r="12307" b="19676"/>
          <a:stretch/>
        </p:blipFill>
        <p:spPr bwMode="auto">
          <a:xfrm>
            <a:off x="2057400" y="951866"/>
            <a:ext cx="6915150" cy="559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767471"/>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ONE (JANUARY - </a:t>
            </a:r>
            <a:r>
              <a:rPr lang="en-US" sz="1100" dirty="0" smtClean="0">
                <a:latin typeface="Anime Ace 2.0 BB" pitchFamily="50" charset="0"/>
              </a:rPr>
              <a:t>march) </a:t>
            </a:r>
            <a:endParaRPr lang="en-US" sz="1100" dirty="0">
              <a:latin typeface="Anime Ace 2.0 BB" pitchFamily="50" charset="0"/>
            </a:endParaRPr>
          </a:p>
          <a:p>
            <a:pPr>
              <a:lnSpc>
                <a:spcPct val="150000"/>
              </a:lnSpc>
            </a:pPr>
            <a:r>
              <a:rPr lang="en-US" sz="1100" dirty="0">
                <a:latin typeface="Anime Ace 2.0 BB" pitchFamily="50" charset="0"/>
              </a:rPr>
              <a:t>This stage is dealing with the final contexts that will be developed to prove my thesis as well as getting the proposal submitted and approved by MASCOM and defended. </a:t>
            </a:r>
            <a:endParaRPr lang="en-US" sz="1100" dirty="0" smtClean="0">
              <a:latin typeface="Anime Ace 2.0 BB" pitchFamily="50" charset="0"/>
            </a:endParaRPr>
          </a:p>
          <a:p>
            <a:pPr>
              <a:lnSpc>
                <a:spcPct val="150000"/>
              </a:lnSpc>
            </a:pPr>
            <a:endParaRPr lang="en-US" sz="1100" dirty="0">
              <a:latin typeface="Anime Ace 2.0 BB" pitchFamily="50" charset="0"/>
            </a:endParaRPr>
          </a:p>
          <a:p>
            <a:pPr>
              <a:lnSpc>
                <a:spcPct val="150000"/>
              </a:lnSpc>
            </a:pPr>
            <a:r>
              <a:rPr lang="en-US" sz="1100" dirty="0">
                <a:latin typeface="Anime Ace 2.0 BB" pitchFamily="50" charset="0"/>
              </a:rPr>
              <a:t>This is the development stage. Fabrication and initial </a:t>
            </a:r>
            <a:r>
              <a:rPr lang="en-US" sz="1100" dirty="0" smtClean="0">
                <a:latin typeface="Anime Ace 2.0 BB" pitchFamily="50" charset="0"/>
              </a:rPr>
              <a:t>testing of the devices</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timeline</a:t>
            </a:r>
            <a:endParaRPr lang="en-US" sz="2000" dirty="0">
              <a:latin typeface="Anime Ace 2.0 BB" pitchFamily="50" charset="0"/>
            </a:endParaRPr>
          </a:p>
        </p:txBody>
      </p:sp>
      <p:sp>
        <p:nvSpPr>
          <p:cNvPr id="9" name="TextBox 8"/>
          <p:cNvSpPr txBox="1"/>
          <p:nvPr/>
        </p:nvSpPr>
        <p:spPr>
          <a:xfrm>
            <a:off x="342900" y="2791274"/>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TWO </a:t>
            </a:r>
            <a:r>
              <a:rPr lang="en-US" sz="1100" dirty="0" smtClean="0">
                <a:latin typeface="Anime Ace 2.0 BB" pitchFamily="50" charset="0"/>
              </a:rPr>
              <a:t>(march - </a:t>
            </a:r>
            <a:r>
              <a:rPr lang="en-US" sz="1100" dirty="0">
                <a:latin typeface="Anime Ace 2.0 BB" pitchFamily="50" charset="0"/>
              </a:rPr>
              <a:t>APRIL) </a:t>
            </a:r>
          </a:p>
          <a:p>
            <a:pPr>
              <a:lnSpc>
                <a:spcPct val="150000"/>
              </a:lnSpc>
            </a:pPr>
            <a:r>
              <a:rPr lang="en-US" sz="1100" dirty="0" smtClean="0">
                <a:latin typeface="Anime Ace 2.0 BB" pitchFamily="50" charset="0"/>
              </a:rPr>
              <a:t>Final testing </a:t>
            </a:r>
            <a:r>
              <a:rPr lang="en-US" sz="1100" dirty="0">
                <a:latin typeface="Anime Ace 2.0 BB" pitchFamily="50" charset="0"/>
              </a:rPr>
              <a:t>will be made of each of the systems for the contexts chosen. Extra attention will be put on the mobility of the system and its future deployment outside the lab. User testing on the first stage will begin. </a:t>
            </a:r>
          </a:p>
        </p:txBody>
      </p:sp>
      <p:sp>
        <p:nvSpPr>
          <p:cNvPr id="7" name="TextBox 6"/>
          <p:cNvSpPr txBox="1"/>
          <p:nvPr/>
        </p:nvSpPr>
        <p:spPr>
          <a:xfrm>
            <a:off x="342900" y="4071333"/>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THREE (MAY - JUNE) </a:t>
            </a:r>
          </a:p>
          <a:p>
            <a:pPr>
              <a:lnSpc>
                <a:spcPct val="150000"/>
              </a:lnSpc>
            </a:pPr>
            <a:r>
              <a:rPr lang="en-US" sz="1100" dirty="0">
                <a:latin typeface="Anime Ace 2.0 BB" pitchFamily="50" charset="0"/>
              </a:rPr>
              <a:t>User Testing will be done for the second and third stages. </a:t>
            </a:r>
          </a:p>
        </p:txBody>
      </p:sp>
      <p:sp>
        <p:nvSpPr>
          <p:cNvPr id="8" name="TextBox 7"/>
          <p:cNvSpPr txBox="1"/>
          <p:nvPr/>
        </p:nvSpPr>
        <p:spPr>
          <a:xfrm>
            <a:off x="342900" y="4800600"/>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FOUR (JULY - AUGUST) </a:t>
            </a:r>
          </a:p>
          <a:p>
            <a:pPr>
              <a:lnSpc>
                <a:spcPct val="150000"/>
              </a:lnSpc>
            </a:pPr>
            <a:r>
              <a:rPr lang="en-US" sz="1100" dirty="0">
                <a:latin typeface="Anime Ace 2.0 BB" pitchFamily="50" charset="0"/>
              </a:rPr>
              <a:t>Thesis writing and defense. </a:t>
            </a: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3886200" y="2514600"/>
            <a:ext cx="946525" cy="245877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425450"/>
            <a:ext cx="9333656" cy="7283450"/>
            <a:chOff x="0" y="-425450"/>
            <a:chExt cx="9333656" cy="7283450"/>
          </a:xfrm>
        </p:grpSpPr>
        <p:pic>
          <p:nvPicPr>
            <p:cNvPr id="3075" name="Picture 3" descr="C:\Users\TitoAlfaro\Documents\GitHub\PhDThesis\Presentations\Proposal\ColoredSketches\natu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02" t="22386" r="25000" b="36193"/>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343400" y="2264699"/>
              <a:ext cx="1143000" cy="2964010"/>
              <a:chOff x="4343400" y="2264699"/>
              <a:chExt cx="1143000" cy="2964010"/>
            </a:xfrm>
          </p:grpSpPr>
          <p:pic>
            <p:nvPicPr>
              <p:cNvPr id="3076" name="Picture 4" descr="C:\Users\TitoAlfaro\Documents\GitHub\PhDThesis\Presentations\Proposal\ColoredSketches\walker.jpg"/>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9">
                <p14:nvContentPartPr>
                  <p14:cNvPr id="7" name="Ink 6"/>
                  <p14:cNvContentPartPr/>
                  <p14:nvPr/>
                </p14:nvContentPartPr>
                <p14:xfrm>
                  <a:off x="5147189" y="4756706"/>
                  <a:ext cx="109440" cy="167400"/>
                </p14:xfrm>
              </p:contentPart>
            </mc:Choice>
            <mc:Fallback>
              <p:pic>
                <p:nvPicPr>
                  <p:cNvPr id="7" name="Ink 6"/>
                  <p:cNvPicPr/>
                  <p:nvPr/>
                </p:nvPicPr>
                <p:blipFill>
                  <a:blip r:embed="rId10"/>
                  <a:stretch>
                    <a:fillRect/>
                  </a:stretch>
                </p:blipFill>
                <p:spPr>
                  <a:xfrm>
                    <a:off x="5129189" y="4738706"/>
                    <a:ext cx="145440" cy="203400"/>
                  </a:xfrm>
                  <a:prstGeom prst="rect">
                    <a:avLst/>
                  </a:prstGeom>
                </p:spPr>
              </p:pic>
            </mc:Fallback>
          </mc:AlternateContent>
        </p:grpSp>
      </p:gr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2386" r="25000" b="36193"/>
          <a:stretch/>
        </p:blipFill>
        <p:spPr bwMode="auto">
          <a:xfrm>
            <a:off x="-10128"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9829800" y="-425450"/>
            <a:ext cx="1028700" cy="10287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287000" y="914400"/>
            <a:ext cx="2668628" cy="2668628"/>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16" name="Ink 15"/>
                  <p14:cNvContentPartPr/>
                  <p14:nvPr/>
                </p14:nvContentPartPr>
                <p14:xfrm>
                  <a:off x="5147189" y="4756706"/>
                  <a:ext cx="109440" cy="167400"/>
                </p14:xfrm>
              </p:contentPart>
            </mc:Choice>
            <mc:Fallback>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7" name="Ink 6"/>
                <p14:cNvContentPartPr/>
                <p14:nvPr/>
              </p14:nvContentPartPr>
              <p14:xfrm>
                <a:off x="4778911" y="4945948"/>
                <a:ext cx="73800" cy="56880"/>
              </p14:xfrm>
            </p:contentPart>
          </mc:Choice>
          <mc:Fallback>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33741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13" name="TextBox 12"/>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15" name="TextBox 14"/>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17" name="TextBox 16"/>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TitoAlfaro\Documents\GitHub\PhDThesis\Presentations\Proposal\ColoredSketches\cit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818" t="32590" r="31761" b="32564"/>
          <a:stretch/>
        </p:blipFill>
        <p:spPr bwMode="auto">
          <a:xfrm>
            <a:off x="78714"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584" t="22393" r="25059" b="36250"/>
          <a:stretch/>
        </p:blipFill>
        <p:spPr bwMode="auto">
          <a:xfrm>
            <a:off x="78714" y="85857"/>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4647272" y="71482"/>
            <a:ext cx="4378985" cy="660073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Documents and Settings\Santiago\My Documents\PhDThesis\Presentations\Proposal\Sketches\(4)Translato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338" t="34211" r="22819" b="6579"/>
          <a:stretch/>
        </p:blipFill>
        <p:spPr bwMode="auto">
          <a:xfrm>
            <a:off x="5372100" y="347119"/>
            <a:ext cx="3092298" cy="61937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14300"/>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a:off x="4000500" y="1028700"/>
            <a:ext cx="2836264"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71900" y="2743200"/>
            <a:ext cx="2171700" cy="1828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03228" y="1257300"/>
            <a:ext cx="897672" cy="13716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11022</TotalTime>
  <Words>1751</Words>
  <Application>Microsoft Office PowerPoint</Application>
  <PresentationFormat>On-screen Show (4:3)</PresentationFormat>
  <Paragraphs>315</Paragraphs>
  <Slides>44</Slides>
  <Notes>25</Notes>
  <HiddenSlides>3</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116</cp:revision>
  <dcterms:created xsi:type="dcterms:W3CDTF">2014-03-17T17:40:58Z</dcterms:created>
  <dcterms:modified xsi:type="dcterms:W3CDTF">2014-03-30T23:49:26Z</dcterms:modified>
</cp:coreProperties>
</file>